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43" r:id="rId3"/>
    <p:sldId id="257" r:id="rId4"/>
    <p:sldId id="342" r:id="rId5"/>
    <p:sldId id="269" r:id="rId6"/>
    <p:sldId id="271" r:id="rId7"/>
    <p:sldId id="324" r:id="rId8"/>
    <p:sldId id="279" r:id="rId9"/>
    <p:sldId id="344" r:id="rId10"/>
    <p:sldId id="273" r:id="rId11"/>
    <p:sldId id="272" r:id="rId12"/>
    <p:sldId id="320" r:id="rId13"/>
    <p:sldId id="293" r:id="rId14"/>
    <p:sldId id="345" r:id="rId15"/>
    <p:sldId id="291" r:id="rId16"/>
    <p:sldId id="292" r:id="rId17"/>
    <p:sldId id="346" r:id="rId18"/>
    <p:sldId id="335" r:id="rId19"/>
    <p:sldId id="340" r:id="rId20"/>
    <p:sldId id="337" r:id="rId21"/>
    <p:sldId id="347" r:id="rId22"/>
    <p:sldId id="326" r:id="rId23"/>
    <p:sldId id="348" r:id="rId24"/>
    <p:sldId id="333" r:id="rId25"/>
    <p:sldId id="349" r:id="rId26"/>
    <p:sldId id="336" r:id="rId27"/>
    <p:sldId id="334" r:id="rId28"/>
    <p:sldId id="350" r:id="rId29"/>
    <p:sldId id="302" r:id="rId30"/>
    <p:sldId id="303" r:id="rId31"/>
    <p:sldId id="351" r:id="rId32"/>
    <p:sldId id="341" r:id="rId33"/>
    <p:sldId id="304" r:id="rId34"/>
    <p:sldId id="352" r:id="rId35"/>
    <p:sldId id="309" r:id="rId36"/>
    <p:sldId id="311" r:id="rId37"/>
    <p:sldId id="328" r:id="rId38"/>
    <p:sldId id="318" r:id="rId39"/>
    <p:sldId id="329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BA212-A63C-4153-BA00-BC974D93C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LEY N° 19.418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CL" b="1" u="sng" dirty="0">
                <a:solidFill>
                  <a:schemeClr val="tx1"/>
                </a:solidFill>
              </a:rPr>
              <a:t>Sobre JJ. VV y Demás Organizaciones Comunitarias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399A54-1EBD-4863-B097-23FDDC72D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99139F-BA03-401D-B04F-508F2B6C89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785" y="4491142"/>
            <a:ext cx="1761688" cy="15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3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9736" y="274638"/>
            <a:ext cx="6948264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Para una buena administración de la organización social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661021"/>
            <a:ext cx="8596668" cy="43803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CL" sz="3600" u="sng" dirty="0"/>
              <a:t>LIBROS :</a:t>
            </a:r>
          </a:p>
          <a:p>
            <a:pPr lvl="0"/>
            <a:r>
              <a:rPr lang="es-CL" sz="3600" b="1" dirty="0">
                <a:solidFill>
                  <a:srgbClr val="C00000"/>
                </a:solidFill>
              </a:rPr>
              <a:t>REGISTRO DE SOCIOS</a:t>
            </a:r>
            <a:r>
              <a:rPr lang="es-CL" sz="3600" dirty="0"/>
              <a:t>;</a:t>
            </a:r>
          </a:p>
          <a:p>
            <a:pPr lvl="0"/>
            <a:r>
              <a:rPr lang="es-CL" sz="3600" dirty="0"/>
              <a:t>Actas de las </a:t>
            </a:r>
            <a:r>
              <a:rPr lang="es-CL" sz="3600" b="1" dirty="0">
                <a:solidFill>
                  <a:srgbClr val="0070C0"/>
                </a:solidFill>
              </a:rPr>
              <a:t>ASAMBLEAS</a:t>
            </a:r>
            <a:r>
              <a:rPr lang="es-CL" sz="3600" dirty="0"/>
              <a:t>;</a:t>
            </a:r>
          </a:p>
          <a:p>
            <a:pPr lvl="0"/>
            <a:r>
              <a:rPr lang="es-CL" sz="3600" dirty="0"/>
              <a:t>Actas del </a:t>
            </a:r>
            <a:r>
              <a:rPr lang="es-CL" sz="3600" b="1" dirty="0">
                <a:solidFill>
                  <a:srgbClr val="002060"/>
                </a:solidFill>
              </a:rPr>
              <a:t>DIRECTORIO</a:t>
            </a:r>
            <a:r>
              <a:rPr lang="es-CL" sz="3600" dirty="0"/>
              <a:t>;</a:t>
            </a:r>
          </a:p>
          <a:p>
            <a:pPr lvl="0"/>
            <a:r>
              <a:rPr lang="en-US" sz="3600" b="1" dirty="0">
                <a:solidFill>
                  <a:srgbClr val="00B050"/>
                </a:solidFill>
              </a:rPr>
              <a:t>CONTABILIDAD O DE CUENTAS</a:t>
            </a:r>
            <a:r>
              <a:rPr lang="en-US" sz="3600" dirty="0"/>
              <a:t>, y</a:t>
            </a:r>
            <a:endParaRPr lang="es-CL" sz="3600" dirty="0"/>
          </a:p>
          <a:p>
            <a:pPr lvl="0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ASISTENCIA.</a:t>
            </a:r>
            <a:endParaRPr lang="es-CL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9938" name="Picture 2" descr="Resultado de imagen para lib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368" y="2935311"/>
            <a:ext cx="367739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Resultado de imagen para gestion transparen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6" descr="Resultado de imagen para gestion transparente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8" descr="Resultado de imagen para gestion transparente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" name="AutoShape 10" descr="Resultado de imagen para gestion transparente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2" name="AutoShape 12" descr="Resultado de imagen para gestion transparente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9950" name="Picture 14" descr="Resultado de imagen para gestion transpar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147" y="5451689"/>
            <a:ext cx="3903390" cy="13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A34B4EF-A728-4679-A949-8073CA6FFE0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8" y="48237"/>
            <a:ext cx="1122499" cy="9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3968" y="274638"/>
            <a:ext cx="892403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ESTATUTOS</a:t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Regulan todo el que hacer de la organización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6" y="1709958"/>
            <a:ext cx="8430935" cy="356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Pentágono"/>
          <p:cNvSpPr/>
          <p:nvPr/>
        </p:nvSpPr>
        <p:spPr>
          <a:xfrm>
            <a:off x="209726" y="5278337"/>
            <a:ext cx="10305876" cy="1391023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C00000"/>
                </a:solidFill>
              </a:rPr>
              <a:t>DIDECO CUENTA CON ESTATUTOS TIPOS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</a:rPr>
              <a:t>PARA CADA TIPO DE ORGANIZACIÓN, ej. Vivienda, APR, Taller laboral, etc.</a:t>
            </a:r>
            <a:endParaRPr lang="es-CL" sz="2800" b="1" dirty="0">
              <a:solidFill>
                <a:srgbClr val="C00000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C194B9E-284F-4B53-B7D0-C5F76FDD94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0" y="-1"/>
            <a:ext cx="1261145" cy="97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3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3968" y="274638"/>
            <a:ext cx="892403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ASAMBLEA GENERAL</a:t>
            </a:r>
            <a:br>
              <a:rPr lang="es-ES" b="1" dirty="0">
                <a:solidFill>
                  <a:schemeClr val="tx1"/>
                </a:solidFill>
              </a:rPr>
            </a:b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4572000" y="3303165"/>
            <a:ext cx="7168394" cy="317029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C00000"/>
                </a:solidFill>
              </a:rPr>
              <a:t>ESTABLECE PLAN DE TRABAJO, MANDATA A LA DIRECTIVA, MODIFICA LOS ESTATUTOS, APRUEBA LOS PRESUPUESTOS Y LAS RENDICIONES DE CUENTAS, DISUELVE LA ORGANIZACIÓN, CUMPLE LOS ESTATUTOS, ETC.</a:t>
            </a:r>
          </a:p>
        </p:txBody>
      </p:sp>
      <p:pic>
        <p:nvPicPr>
          <p:cNvPr id="1026" name="Picture 2" descr="Resultado de imagen para IMAGEN DE ASAMBLEA GENERAL DE SOCIOS">
            <a:extLst>
              <a:ext uri="{FF2B5EF4-FFF2-40B4-BE49-F238E27FC236}">
                <a16:creationId xmlns:a16="http://schemas.microsoft.com/office/drawing/2014/main" id="{E973778E-76D2-47C7-A362-D0F342AF35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22" y="1578204"/>
            <a:ext cx="3599112" cy="323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Pentágono">
            <a:extLst>
              <a:ext uri="{FF2B5EF4-FFF2-40B4-BE49-F238E27FC236}">
                <a16:creationId xmlns:a16="http://schemas.microsoft.com/office/drawing/2014/main" id="{E3DCA16B-9183-457D-969B-2705AA688D00}"/>
              </a:ext>
            </a:extLst>
          </p:cNvPr>
          <p:cNvSpPr/>
          <p:nvPr/>
        </p:nvSpPr>
        <p:spPr>
          <a:xfrm>
            <a:off x="5816369" y="921269"/>
            <a:ext cx="4446165" cy="115212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dirty="0">
                <a:solidFill>
                  <a:schemeClr val="tx1"/>
                </a:solidFill>
              </a:rPr>
              <a:t>ORDINARIAS </a:t>
            </a:r>
          </a:p>
        </p:txBody>
      </p:sp>
      <p:sp>
        <p:nvSpPr>
          <p:cNvPr id="9" name="5 Pentágono">
            <a:extLst>
              <a:ext uri="{FF2B5EF4-FFF2-40B4-BE49-F238E27FC236}">
                <a16:creationId xmlns:a16="http://schemas.microsoft.com/office/drawing/2014/main" id="{B1BD6753-CFF4-40F5-AAB3-0E7152A33CEE}"/>
              </a:ext>
            </a:extLst>
          </p:cNvPr>
          <p:cNvSpPr/>
          <p:nvPr/>
        </p:nvSpPr>
        <p:spPr>
          <a:xfrm>
            <a:off x="6526635" y="2241998"/>
            <a:ext cx="4882167" cy="95344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  <a:latin typeface="Arial"/>
                <a:ea typeface="Arial"/>
              </a:rPr>
              <a:t>EXTRAORDINARIAS </a:t>
            </a:r>
            <a:endParaRPr lang="es-C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5678" y="1600200"/>
            <a:ext cx="9060110" cy="2260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3600" dirty="0"/>
              <a:t>La asamblea general elige la comisión fiscalizadora de finanzas, para :</a:t>
            </a:r>
          </a:p>
          <a:p>
            <a:pPr marL="514350" indent="-514350" algn="just">
              <a:buAutoNum type="alphaUcParenR"/>
            </a:pPr>
            <a:r>
              <a:rPr lang="es-CL" sz="3600" dirty="0"/>
              <a:t>Revisar los  INGRESOS  Y</a:t>
            </a:r>
            <a:r>
              <a:rPr lang="es-CL" sz="3600" b="1" dirty="0"/>
              <a:t> GASTOS.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31904" y="274638"/>
            <a:ext cx="5436096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Comisión Fiscalizadora de Finanzas.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comision revisora de finan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812" y="4149080"/>
            <a:ext cx="6945627" cy="25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337D753-9C2D-437A-9777-90D70BA138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7" y="0"/>
            <a:ext cx="1034642" cy="93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9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5678" y="1600200"/>
            <a:ext cx="9060110" cy="2260848"/>
          </a:xfrm>
        </p:spPr>
        <p:txBody>
          <a:bodyPr>
            <a:noAutofit/>
          </a:bodyPr>
          <a:lstStyle/>
          <a:p>
            <a:pPr algn="just"/>
            <a:r>
              <a:rPr lang="es-CL" sz="3600" dirty="0"/>
              <a:t>La asamblea general elige la comisión fiscalizadora de finanzas, para :</a:t>
            </a:r>
          </a:p>
          <a:p>
            <a:pPr marL="0" indent="0" algn="just">
              <a:buNone/>
            </a:pPr>
            <a:endParaRPr lang="es-CL" sz="3600" dirty="0"/>
          </a:p>
          <a:p>
            <a:pPr marL="0" indent="0" algn="just">
              <a:buNone/>
            </a:pPr>
            <a:r>
              <a:rPr lang="es-CL" sz="3600" dirty="0"/>
              <a:t>B) Informar a la asamblea </a:t>
            </a:r>
          </a:p>
          <a:p>
            <a:pPr marL="0" indent="0" algn="just">
              <a:buNone/>
            </a:pPr>
            <a:r>
              <a:rPr lang="es-CL" sz="3600" dirty="0"/>
              <a:t>general sobre el </a:t>
            </a:r>
            <a:r>
              <a:rPr lang="es-CL" sz="3600" b="1" dirty="0">
                <a:solidFill>
                  <a:srgbClr val="00B050"/>
                </a:solidFill>
              </a:rPr>
              <a:t>BALANCE </a:t>
            </a:r>
          </a:p>
          <a:p>
            <a:pPr marL="0" indent="0" algn="just">
              <a:buNone/>
            </a:pPr>
            <a:r>
              <a:rPr lang="es-CL" sz="3600" b="1" dirty="0">
                <a:solidFill>
                  <a:srgbClr val="00B050"/>
                </a:solidFill>
              </a:rPr>
              <a:t>O CUENTA </a:t>
            </a:r>
            <a:r>
              <a:rPr lang="es-CL" sz="3600" dirty="0"/>
              <a:t>de  </a:t>
            </a:r>
            <a:r>
              <a:rPr lang="es-CL" sz="3600" b="1" dirty="0">
                <a:solidFill>
                  <a:srgbClr val="C00000"/>
                </a:solidFill>
              </a:rPr>
              <a:t>RESULTADOS</a:t>
            </a:r>
            <a:r>
              <a:rPr lang="es-CL" sz="3600" dirty="0"/>
              <a:t>,</a:t>
            </a:r>
          </a:p>
          <a:p>
            <a:pPr marL="0" indent="0" algn="just">
              <a:buNone/>
            </a:pPr>
            <a:r>
              <a:rPr lang="es-CL" sz="3600" dirty="0"/>
              <a:t> inventario y contabilidad de la </a:t>
            </a:r>
          </a:p>
          <a:p>
            <a:pPr marL="0" indent="0" algn="just">
              <a:buNone/>
            </a:pPr>
            <a:r>
              <a:rPr lang="es-CL" sz="3600" dirty="0"/>
              <a:t>Organización.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231904" y="274638"/>
            <a:ext cx="5436096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Comisión Fiscalizadora de Finanzas.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37D753-9C2D-437A-9777-90D70BA138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7" y="0"/>
            <a:ext cx="1034642" cy="931178"/>
          </a:xfrm>
          <a:prstGeom prst="rect">
            <a:avLst/>
          </a:prstGeom>
        </p:spPr>
      </p:pic>
      <p:pic>
        <p:nvPicPr>
          <p:cNvPr id="2" name="Picture 2" descr="Resultado de imagen para IMAGEN DE AHORRO">
            <a:extLst>
              <a:ext uri="{FF2B5EF4-FFF2-40B4-BE49-F238E27FC236}">
                <a16:creationId xmlns:a16="http://schemas.microsoft.com/office/drawing/2014/main" id="{15309ACC-62AF-43D5-A8E0-D01FA052E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41" y="2810312"/>
            <a:ext cx="4057057" cy="404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30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9896" y="274638"/>
            <a:ext cx="5400600" cy="1143000"/>
          </a:xfrm>
          <a:solidFill>
            <a:srgbClr val="FFFF00"/>
          </a:solidFill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Comisión Electoral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9116" y="4135772"/>
            <a:ext cx="10111024" cy="2346164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pPr algn="just"/>
            <a:r>
              <a:rPr lang="es-CL" sz="3600" dirty="0"/>
              <a:t>La asamblea elegirá la </a:t>
            </a:r>
            <a:r>
              <a:rPr lang="es-CL" sz="3600" b="1" dirty="0"/>
              <a:t>comisión electoral</a:t>
            </a:r>
            <a:r>
              <a:rPr lang="es-CL" sz="3600" dirty="0"/>
              <a:t>, que tendrá a su cargo la organización y dirección de las elecciones internas. Esta elección será elegida cada vez que exista un proceso eleccionario</a:t>
            </a:r>
            <a:r>
              <a:rPr lang="es-CL" sz="2800" dirty="0"/>
              <a:t>.</a:t>
            </a:r>
          </a:p>
        </p:txBody>
      </p:sp>
      <p:pic>
        <p:nvPicPr>
          <p:cNvPr id="2050" name="Picture 2" descr="Resultado de imagen para comision electo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381411"/>
            <a:ext cx="7195977" cy="262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EBBF45B-7507-48D9-90E3-DDFEB42667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9" y="-1"/>
            <a:ext cx="932489" cy="9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274638"/>
            <a:ext cx="5338936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tx1"/>
                </a:solidFill>
              </a:rPr>
              <a:t>Comisión Electoral</a:t>
            </a:r>
            <a:endParaRPr lang="es-CL" sz="4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0176" y="1600200"/>
            <a:ext cx="8539993" cy="4997152"/>
          </a:xfrm>
        </p:spPr>
        <p:txBody>
          <a:bodyPr>
            <a:normAutofit/>
          </a:bodyPr>
          <a:lstStyle/>
          <a:p>
            <a:pPr algn="just"/>
            <a:r>
              <a:rPr lang="es-CL" sz="4000" dirty="0"/>
              <a:t>Debe velar por el </a:t>
            </a:r>
            <a:r>
              <a:rPr lang="es-CL" sz="4000" b="1" i="1" u="sng" dirty="0">
                <a:solidFill>
                  <a:srgbClr val="C00000"/>
                </a:solidFill>
              </a:rPr>
              <a:t>normal desarrollo de los procesos eleccionarios </a:t>
            </a:r>
            <a:r>
              <a:rPr lang="es-CL" sz="4000" dirty="0"/>
              <a:t>y </a:t>
            </a:r>
            <a:r>
              <a:rPr lang="es-CL" sz="4000" b="1" u="sng" dirty="0"/>
              <a:t>de los cambios de directorio, para lo cual:</a:t>
            </a:r>
          </a:p>
          <a:p>
            <a:pPr marL="0" indent="0" algn="just">
              <a:buNone/>
            </a:pPr>
            <a:endParaRPr lang="es-CL" sz="4000" b="1" u="sng" dirty="0"/>
          </a:p>
          <a:p>
            <a:pPr marL="457200" indent="-457200" algn="just">
              <a:buAutoNum type="alphaLcParenR"/>
            </a:pPr>
            <a:r>
              <a:rPr lang="es-CL" sz="4000" dirty="0"/>
              <a:t>Imparte las instrucciones y adoptar las medidas necesarias.</a:t>
            </a:r>
          </a:p>
          <a:p>
            <a:pPr marL="457200" indent="-457200" algn="just">
              <a:buAutoNum type="alphaLcParenR"/>
            </a:pPr>
            <a:endParaRPr lang="es-CL" sz="1000" dirty="0"/>
          </a:p>
          <a:p>
            <a:pPr marL="0" indent="0" algn="just">
              <a:buNone/>
            </a:pP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96BDC4F-7484-4A65-8ADA-252501345B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" y="14680"/>
            <a:ext cx="924100" cy="8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3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274638"/>
            <a:ext cx="5338936" cy="1143000"/>
          </a:xfrm>
          <a:solidFill>
            <a:srgbClr val="FFFF00"/>
          </a:solidFill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Comisión Electoral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0176" y="1600200"/>
            <a:ext cx="8539993" cy="4997152"/>
          </a:xfrm>
        </p:spPr>
        <p:txBody>
          <a:bodyPr>
            <a:normAutofit/>
          </a:bodyPr>
          <a:lstStyle/>
          <a:p>
            <a:pPr marL="457200" indent="-457200" algn="just">
              <a:buAutoNum type="alphaLcParenR" startAt="2"/>
            </a:pPr>
            <a:r>
              <a:rPr lang="es-CL" sz="3600" b="1" u="sng" dirty="0">
                <a:solidFill>
                  <a:srgbClr val="0070C0"/>
                </a:solidFill>
              </a:rPr>
              <a:t>Realizar los escrutinios o conteo de votos</a:t>
            </a:r>
            <a:r>
              <a:rPr lang="es-CL" sz="3600" dirty="0"/>
              <a:t>.</a:t>
            </a:r>
          </a:p>
          <a:p>
            <a:pPr marL="0" indent="0" algn="just">
              <a:buNone/>
            </a:pPr>
            <a:endParaRPr lang="es-CL" sz="3600" dirty="0"/>
          </a:p>
          <a:p>
            <a:pPr marL="0" indent="0" algn="just">
              <a:buNone/>
            </a:pPr>
            <a:r>
              <a:rPr lang="es-CL" sz="3600" dirty="0"/>
              <a:t> c) </a:t>
            </a:r>
            <a:r>
              <a:rPr lang="es-CL" sz="3600" b="1" u="sng" dirty="0"/>
              <a:t>Custodia</a:t>
            </a:r>
            <a:r>
              <a:rPr lang="es-CL" sz="3600" dirty="0"/>
              <a:t> las cédulas y demás antecedentes electorales, hasta el vencimiento de los plazos legales establecidos para presentar reclamaciones y solicitudes de nulidad. </a:t>
            </a:r>
          </a:p>
          <a:p>
            <a:pPr marL="0" indent="0" algn="just">
              <a:buNone/>
            </a:pP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96BDC4F-7484-4A65-8ADA-252501345B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" y="14680"/>
            <a:ext cx="924100" cy="8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3088E-4726-40D1-A260-5A614981C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83070" cy="1320800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chemeClr val="tx1"/>
                </a:solidFill>
                <a:highlight>
                  <a:srgbClr val="FFFF00"/>
                </a:highlight>
              </a:rPr>
              <a:t>MODIFICACION A LA LEY DE JJ.VV. Y ORGANIZACIONES COMUNITARIAS</a:t>
            </a:r>
            <a:endParaRPr lang="es-CL" sz="44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FCC17-4AAB-47A1-929B-E7AA5EDC3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MX" sz="6000" dirty="0"/>
          </a:p>
          <a:p>
            <a:pPr marL="0" indent="0" algn="ctr">
              <a:buNone/>
            </a:pPr>
            <a:r>
              <a:rPr lang="es-MX" sz="6000" dirty="0"/>
              <a:t>ENTRA EN VIGENCIA</a:t>
            </a:r>
          </a:p>
          <a:p>
            <a:pPr marL="0" indent="0" algn="ctr">
              <a:buNone/>
            </a:pPr>
            <a:r>
              <a:rPr lang="es-MX" sz="6000" b="1" u="sng" dirty="0"/>
              <a:t>27 AGOSTO DE 2019</a:t>
            </a:r>
            <a:endParaRPr lang="es-CL" sz="6000" b="1" u="sng" dirty="0"/>
          </a:p>
        </p:txBody>
      </p:sp>
    </p:spTree>
    <p:extLst>
      <p:ext uri="{BB962C8B-B14F-4D97-AF65-F5344CB8AC3E}">
        <p14:creationId xmlns:p14="http://schemas.microsoft.com/office/powerpoint/2010/main" val="7760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99996-C7FB-45B4-8A69-9F4014CBD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solidFill>
                  <a:schemeClr val="tx1"/>
                </a:solidFill>
                <a:highlight>
                  <a:srgbClr val="FFFF00"/>
                </a:highlight>
              </a:rPr>
              <a:t>MODIFICACIÓN A LA LEY DE JJ.VV. Y ORGANIZACIONES COMUNITARIAS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964CB-CDF0-4834-83F0-1B136E09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8000" dirty="0"/>
              <a:t>OBLIGACIONES </a:t>
            </a:r>
          </a:p>
          <a:p>
            <a:pPr marL="0" indent="0">
              <a:buNone/>
            </a:pPr>
            <a:r>
              <a:rPr lang="es-MX" sz="8000" dirty="0"/>
              <a:t>DE LA ORGANIZACIÓN</a:t>
            </a:r>
            <a:endParaRPr lang="es-CL" sz="8000" dirty="0"/>
          </a:p>
        </p:txBody>
      </p:sp>
    </p:spTree>
    <p:extLst>
      <p:ext uri="{BB962C8B-B14F-4D97-AF65-F5344CB8AC3E}">
        <p14:creationId xmlns:p14="http://schemas.microsoft.com/office/powerpoint/2010/main" val="409656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731A9-3775-44B1-875C-7AF42A5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>
            <a:noAutofit/>
          </a:bodyPr>
          <a:lstStyle/>
          <a:p>
            <a:r>
              <a:rPr lang="es-CL" sz="5400" b="1" u="sng" dirty="0">
                <a:solidFill>
                  <a:schemeClr val="tx1"/>
                </a:solidFill>
              </a:rPr>
              <a:t>Ley 19.418.</a:t>
            </a:r>
            <a:endParaRPr lang="es-CL" sz="54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CF41F-EB0C-49BF-B36C-687E43BE9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7406"/>
            <a:ext cx="9641126" cy="4966281"/>
          </a:xfrm>
        </p:spPr>
        <p:txBody>
          <a:bodyPr>
            <a:normAutofit lnSpcReduction="10000"/>
          </a:bodyPr>
          <a:lstStyle/>
          <a:p>
            <a:r>
              <a:rPr lang="es-MX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regula :</a:t>
            </a:r>
          </a:p>
          <a:p>
            <a:endParaRPr lang="es-MX" sz="1600" dirty="0"/>
          </a:p>
          <a:p>
            <a:pPr marL="514350" indent="-514350">
              <a:buAutoNum type="alphaLcParenR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Constitución </a:t>
            </a:r>
            <a:r>
              <a:rPr lang="es-MX" sz="3200" dirty="0"/>
              <a:t>:  </a:t>
            </a:r>
            <a:r>
              <a:rPr lang="es-MX" sz="3200" dirty="0">
                <a:solidFill>
                  <a:srgbClr val="FF0000"/>
                </a:solidFill>
              </a:rPr>
              <a:t>Pedir Ministro de Fe en DIDECO de la Municipalidad de Teodoro Schmidt ( </a:t>
            </a:r>
            <a:r>
              <a:rPr lang="es-MX" sz="3200" dirty="0">
                <a:solidFill>
                  <a:srgbClr val="FF0000"/>
                </a:solidFill>
                <a:highlight>
                  <a:srgbClr val="FFFF00"/>
                </a:highlight>
              </a:rPr>
              <a:t>María Lillo o Valeria Chamorro)</a:t>
            </a:r>
          </a:p>
          <a:p>
            <a:pPr marL="514350" indent="-514350">
              <a:buAutoNum type="alphaLcParenR"/>
            </a:pPr>
            <a:endParaRPr lang="es-MX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sz="3200" dirty="0"/>
              <a:t>b)</a:t>
            </a:r>
            <a:r>
              <a:rPr lang="es-MX" sz="3200" b="1" dirty="0"/>
              <a:t> </a:t>
            </a:r>
            <a:r>
              <a:rPr lang="es-MX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Organización; </a:t>
            </a:r>
            <a:r>
              <a:rPr lang="es-MX" sz="3200" dirty="0"/>
              <a:t>los estatutos : como ingresa o expulsan a un socio, los fines de la organización, N° y tipo de reuniones al año, quien cita; a quien dejaran el patrimonio si se disuelven, etc.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8B538C-416C-4A43-9784-0845E5ECDD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86" y="13982"/>
            <a:ext cx="840209" cy="85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br>
              <a:rPr lang="es-MX" b="1" dirty="0">
                <a:solidFill>
                  <a:schemeClr val="accent1">
                    <a:lumMod val="50000"/>
                  </a:schemeClr>
                </a:solidFill>
              </a:rPr>
            </a:b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3" y="1442906"/>
            <a:ext cx="9630560" cy="4598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4400" b="1" dirty="0">
                <a:highlight>
                  <a:srgbClr val="FFFF00"/>
                </a:highlight>
              </a:rPr>
              <a:t>LA COMISIÓN ELECTORAL</a:t>
            </a:r>
            <a:r>
              <a:rPr lang="es-CL" sz="4400" dirty="0"/>
              <a:t>, Informar a la Secretaría Municipal, </a:t>
            </a:r>
            <a:r>
              <a:rPr lang="es-CL" sz="4400" u="sng" dirty="0"/>
              <a:t>la realización de la elección del directorio,</a:t>
            </a:r>
            <a:r>
              <a:rPr lang="es-CL" sz="4400" u="sng" dirty="0">
                <a:solidFill>
                  <a:srgbClr val="FF0000"/>
                </a:solidFill>
              </a:rPr>
              <a:t> 15 días hábiles </a:t>
            </a:r>
            <a:r>
              <a:rPr lang="es-CL" sz="4400" b="1" u="sng" dirty="0">
                <a:solidFill>
                  <a:srgbClr val="FF0000"/>
                </a:solidFill>
              </a:rPr>
              <a:t>antes.</a:t>
            </a:r>
            <a:r>
              <a:rPr lang="es-CL" sz="4400" u="sng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s-CL" sz="2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sz="2800" dirty="0"/>
              <a:t>(no se cuentan sábados, domingos o feriados); lo cual debe ser publicada en la Pagina Web del municipio.</a:t>
            </a:r>
          </a:p>
          <a:p>
            <a:endParaRPr lang="es-CL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B12712E-0A04-4F6E-88EA-6470CD7094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50" y="90564"/>
            <a:ext cx="1024708" cy="87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br>
              <a:rPr lang="es-MX" b="1" dirty="0">
                <a:solidFill>
                  <a:schemeClr val="accent1">
                    <a:lumMod val="50000"/>
                  </a:schemeClr>
                </a:solidFill>
              </a:rPr>
            </a:b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7" y="1174750"/>
            <a:ext cx="8665827" cy="4866613"/>
          </a:xfrm>
        </p:spPr>
        <p:txBody>
          <a:bodyPr>
            <a:noAutofit/>
          </a:bodyPr>
          <a:lstStyle/>
          <a:p>
            <a:r>
              <a:rPr lang="es-MX" sz="2400" dirty="0"/>
              <a:t>FECHA DE AVISO ELECCIONES AL MUNICIPIO</a:t>
            </a:r>
            <a:endParaRPr lang="es-CL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C45081-023A-411C-98E6-4139907A9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691" y="1859741"/>
            <a:ext cx="6792252" cy="493620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B12712E-0A04-4F6E-88EA-6470CD709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50" y="90564"/>
            <a:ext cx="1024708" cy="87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B82CB-3E35-4618-A2F3-FFFFBAAF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  <a:highlight>
                  <a:srgbClr val="FFFF00"/>
                </a:highlight>
              </a:rPr>
              <a:t>COMISIÓN ELECTORAL</a:t>
            </a:r>
            <a:endParaRPr lang="es-CL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2F315-9B33-4152-A508-5700F48C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1543575"/>
            <a:ext cx="7147420" cy="485722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CL" sz="4800" b="1" dirty="0">
                <a:solidFill>
                  <a:srgbClr val="FF0000"/>
                </a:solidFill>
              </a:rPr>
              <a:t>5 hábiles después de la Elección </a:t>
            </a:r>
            <a:r>
              <a:rPr lang="es-CL" sz="4800" dirty="0"/>
              <a:t>del directorio, la </a:t>
            </a:r>
            <a:r>
              <a:rPr lang="es-CL" sz="4800" b="1" u="sng" dirty="0">
                <a:solidFill>
                  <a:srgbClr val="0070C0"/>
                </a:solidFill>
              </a:rPr>
              <a:t>Comisión electoral </a:t>
            </a:r>
            <a:r>
              <a:rPr lang="es-CL" sz="4800" dirty="0"/>
              <a:t>debe </a:t>
            </a:r>
            <a:r>
              <a:rPr lang="es-CL" sz="4800" b="1" u="sng" dirty="0"/>
              <a:t>depositar en la Secretaría Municipal</a:t>
            </a:r>
            <a:r>
              <a:rPr lang="es-CL" sz="4800" u="sng" dirty="0"/>
              <a:t>.</a:t>
            </a:r>
          </a:p>
          <a:p>
            <a:pPr lvl="0"/>
            <a:endParaRPr lang="es-CL" sz="4400" dirty="0"/>
          </a:p>
          <a:p>
            <a:endParaRPr lang="es-CL" dirty="0"/>
          </a:p>
        </p:txBody>
      </p:sp>
      <p:pic>
        <p:nvPicPr>
          <p:cNvPr id="4098" name="Picture 2" descr="Resultado de imagen para IMAGEN ENTREGA DE DOCUMENTOS">
            <a:extLst>
              <a:ext uri="{FF2B5EF4-FFF2-40B4-BE49-F238E27FC236}">
                <a16:creationId xmlns:a16="http://schemas.microsoft.com/office/drawing/2014/main" id="{9D85478C-FB89-4A2A-9656-A0E69695F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945" y="1979801"/>
            <a:ext cx="2987467" cy="318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4DBE615-D7B4-435F-8AD5-4CF63B6863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513" y="164558"/>
            <a:ext cx="1091880" cy="10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B82CB-3E35-4618-A2F3-FFFFBAAF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5532"/>
            <a:ext cx="8596668" cy="717258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  <a:highlight>
                  <a:srgbClr val="FFFF00"/>
                </a:highlight>
              </a:rPr>
              <a:t>COMISIÓN ELECTORAL</a:t>
            </a:r>
            <a:endParaRPr lang="es-CL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2F315-9B33-4152-A508-5700F48C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0" y="1224794"/>
            <a:ext cx="7482979" cy="542767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s-MX" sz="4400" b="1" u="sng" dirty="0">
                <a:solidFill>
                  <a:srgbClr val="FF0000"/>
                </a:solidFill>
              </a:rPr>
              <a:t>ANTECEDENTES :</a:t>
            </a:r>
            <a:endParaRPr lang="es-CL" sz="4400" b="1" u="sng" dirty="0">
              <a:solidFill>
                <a:srgbClr val="FF0000"/>
              </a:solidFill>
            </a:endParaRPr>
          </a:p>
          <a:p>
            <a:pPr marL="1200150" lvl="1" indent="-742950">
              <a:buAutoNum type="arabicParenR"/>
            </a:pPr>
            <a:r>
              <a:rPr lang="es-CL" sz="5100" u="sng" dirty="0"/>
              <a:t>Acta de elección</a:t>
            </a:r>
            <a:r>
              <a:rPr lang="es-CL" sz="4000" u="sng" dirty="0"/>
              <a:t>.</a:t>
            </a:r>
          </a:p>
          <a:p>
            <a:pPr marL="457200" lvl="1" indent="0">
              <a:buNone/>
            </a:pPr>
            <a:endParaRPr lang="es-CL" sz="1800" dirty="0"/>
          </a:p>
          <a:p>
            <a:pPr marL="457200" lvl="1" indent="0">
              <a:buNone/>
            </a:pPr>
            <a:r>
              <a:rPr lang="es-CL" sz="5100" b="1" dirty="0">
                <a:solidFill>
                  <a:srgbClr val="0070C0"/>
                </a:solidFill>
              </a:rPr>
              <a:t>2) Registro de socios actualizado</a:t>
            </a:r>
          </a:p>
          <a:p>
            <a:pPr marL="457200" lvl="1" indent="0">
              <a:buNone/>
            </a:pPr>
            <a:endParaRPr lang="es-CL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s-CL" sz="5100" u="sng" dirty="0"/>
              <a:t>3) Registro de socios que VOTARON</a:t>
            </a:r>
          </a:p>
          <a:p>
            <a:pPr marL="457200" lvl="1" indent="0">
              <a:buNone/>
            </a:pPr>
            <a:endParaRPr lang="es-CL" dirty="0"/>
          </a:p>
          <a:p>
            <a:pPr marL="457200" lvl="1" indent="0">
              <a:buNone/>
            </a:pPr>
            <a:r>
              <a:rPr lang="es-CL" sz="5100" b="1" dirty="0">
                <a:solidFill>
                  <a:srgbClr val="0070C0"/>
                </a:solidFill>
              </a:rPr>
              <a:t>4) Acta de CONFORMACIÓN de la comisión electoral de acuerdo a lo señalado en los estatutos.</a:t>
            </a:r>
          </a:p>
          <a:p>
            <a:pPr marL="457200" lvl="1" indent="0">
              <a:buNone/>
            </a:pPr>
            <a:endParaRPr lang="es-CL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s-CL" sz="5100" u="sng" dirty="0"/>
              <a:t>5) Certificado de antecedentes de los socios electos, emitido por el Registro Civil.</a:t>
            </a:r>
            <a:endParaRPr lang="es-CL" sz="5100" dirty="0"/>
          </a:p>
          <a:p>
            <a:endParaRPr lang="es-CL" dirty="0"/>
          </a:p>
        </p:txBody>
      </p:sp>
      <p:pic>
        <p:nvPicPr>
          <p:cNvPr id="4098" name="Picture 2" descr="Resultado de imagen para IMAGEN ENTREGA DE DOCUMENTOS">
            <a:extLst>
              <a:ext uri="{FF2B5EF4-FFF2-40B4-BE49-F238E27FC236}">
                <a16:creationId xmlns:a16="http://schemas.microsoft.com/office/drawing/2014/main" id="{9D85478C-FB89-4A2A-9656-A0E69695F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945" y="1979801"/>
            <a:ext cx="2987467" cy="318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4DBE615-D7B4-435F-8AD5-4CF63B6863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513" y="164558"/>
            <a:ext cx="1091880" cy="10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1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174458"/>
            <a:ext cx="10226180" cy="5377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4400" b="1" dirty="0">
                <a:highlight>
                  <a:srgbClr val="C0C0C0"/>
                </a:highlight>
              </a:rPr>
              <a:t>OBLIGACIONES DE LA MUNICIPALIDAD</a:t>
            </a:r>
            <a:endParaRPr lang="es-CL" sz="4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s-CL" sz="1500" b="1" dirty="0">
              <a:highlight>
                <a:srgbClr val="FFFF00"/>
              </a:highlight>
            </a:endParaRPr>
          </a:p>
          <a:p>
            <a:pPr marL="457200" lvl="0" indent="-457200">
              <a:buAutoNum type="arabicParenR"/>
            </a:pPr>
            <a:r>
              <a:rPr lang="es-CL" sz="4400" b="1" u="sng" dirty="0">
                <a:highlight>
                  <a:srgbClr val="00FFFF"/>
                </a:highlight>
              </a:rPr>
              <a:t>Enviar mensualmente al Servicio de Registro Civil, </a:t>
            </a:r>
            <a:r>
              <a:rPr lang="es-CL" sz="4400" b="1" dirty="0">
                <a:highlight>
                  <a:srgbClr val="00FFFF"/>
                </a:highlight>
              </a:rPr>
              <a:t>NOMINA DE ORGANIZACIONES CON PJ VIGENTE,</a:t>
            </a:r>
            <a:r>
              <a:rPr lang="es-CL" sz="4400" dirty="0">
                <a:highlight>
                  <a:srgbClr val="00FFFF"/>
                </a:highlight>
              </a:rPr>
              <a:t> para mantener actualizado el Registro Nacional de personas Jurídicas sin fines de lucro.</a:t>
            </a:r>
          </a:p>
          <a:p>
            <a:pPr marL="457200" indent="-457200">
              <a:buFont typeface="Wingdings 3" charset="2"/>
              <a:buAutoNum type="arabicParenR"/>
            </a:pPr>
            <a:endParaRPr lang="es-CL" sz="4400" dirty="0">
              <a:highlight>
                <a:srgbClr val="00FFFF"/>
              </a:highlight>
            </a:endParaRPr>
          </a:p>
          <a:p>
            <a:pPr marL="457200" indent="-457200">
              <a:buAutoNum type="arabicParenR"/>
            </a:pPr>
            <a:endParaRPr lang="es-CL" sz="2400" b="1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s-CL" sz="2400" b="1" dirty="0">
              <a:highlight>
                <a:srgbClr val="00FFFF"/>
              </a:highligh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EF9DF98-B691-4579-959F-41CBCF620F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50" y="120381"/>
            <a:ext cx="1077034" cy="8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174458"/>
            <a:ext cx="10226180" cy="5377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4400" b="1" dirty="0">
                <a:highlight>
                  <a:srgbClr val="C0C0C0"/>
                </a:highlight>
              </a:rPr>
              <a:t>OBLIGACIONES DE LA MUNICIPALIDAD</a:t>
            </a:r>
            <a:endParaRPr lang="es-CL" sz="4400" b="1" dirty="0">
              <a:highlight>
                <a:srgbClr val="FFFF00"/>
              </a:highlight>
            </a:endParaRPr>
          </a:p>
          <a:p>
            <a:pPr marL="0" lvl="0" indent="0">
              <a:buNone/>
            </a:pPr>
            <a:endParaRPr lang="es-CL" sz="1000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s-MX" sz="4000" b="1" dirty="0">
                <a:highlight>
                  <a:srgbClr val="FFFF00"/>
                </a:highlight>
              </a:rPr>
              <a:t>2) PUBLICAR </a:t>
            </a:r>
            <a:r>
              <a:rPr lang="es-CL" sz="4000" dirty="0">
                <a:highlight>
                  <a:srgbClr val="FFFF00"/>
                </a:highlight>
              </a:rPr>
              <a:t>directorios vigentes</a:t>
            </a:r>
            <a:r>
              <a:rPr lang="es-CL" sz="4000" b="1" dirty="0">
                <a:highlight>
                  <a:srgbClr val="FFFF00"/>
                </a:highlight>
              </a:rPr>
              <a:t>, en la Página Web del municipio</a:t>
            </a:r>
          </a:p>
          <a:p>
            <a:pPr marL="0" indent="0">
              <a:buNone/>
            </a:pPr>
            <a:endParaRPr lang="es-CL" sz="1000" b="1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s-CL" sz="4000" dirty="0">
                <a:highlight>
                  <a:srgbClr val="00FFFF"/>
                </a:highlight>
              </a:rPr>
              <a:t>3) Extender </a:t>
            </a:r>
            <a:r>
              <a:rPr lang="es-CL" sz="4000" b="1" dirty="0">
                <a:highlight>
                  <a:srgbClr val="00FFFF"/>
                </a:highlight>
              </a:rPr>
              <a:t>CERTIFICADO DE VIGENCIA PJ   PROVISORIO </a:t>
            </a:r>
            <a:r>
              <a:rPr lang="es-CL" sz="4000" b="1" dirty="0">
                <a:solidFill>
                  <a:srgbClr val="FF0000"/>
                </a:solidFill>
                <a:highlight>
                  <a:srgbClr val="00FFFF"/>
                </a:highlight>
              </a:rPr>
              <a:t>(1°Certificado), </a:t>
            </a:r>
            <a:r>
              <a:rPr lang="es-CL" sz="4000" b="1" dirty="0">
                <a:highlight>
                  <a:srgbClr val="00FFFF"/>
                </a:highlight>
              </a:rPr>
              <a:t>con vigencia de 30 días</a:t>
            </a:r>
            <a:r>
              <a:rPr lang="es-CL" sz="4000" dirty="0">
                <a:highlight>
                  <a:srgbClr val="00FFFF"/>
                </a:highlight>
              </a:rPr>
              <a:t> corridos: podrán prorrogarse hasta el fallo del TER por reclamaciones.</a:t>
            </a:r>
          </a:p>
          <a:p>
            <a:pPr marL="457200" indent="-457200">
              <a:buFont typeface="Wingdings 3" charset="2"/>
              <a:buAutoNum type="arabicParenR"/>
            </a:pPr>
            <a:endParaRPr lang="es-CL" dirty="0">
              <a:highlight>
                <a:srgbClr val="00FFFF"/>
              </a:highlight>
            </a:endParaRPr>
          </a:p>
          <a:p>
            <a:pPr marL="457200" indent="-457200">
              <a:buAutoNum type="arabicParenR"/>
            </a:pPr>
            <a:endParaRPr lang="es-CL" sz="2400" b="1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es-CL" sz="2400" b="1" dirty="0">
              <a:highlight>
                <a:srgbClr val="00FFFF"/>
              </a:highligh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EF9DF98-B691-4579-959F-41CBCF620F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50" y="120381"/>
            <a:ext cx="1077034" cy="8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4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608CF-4AFB-469E-9CDF-047A759F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E7351C-4105-46B9-9B85-C88E813F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9075"/>
            <a:ext cx="8596668" cy="44222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400" b="1" u="sng" dirty="0">
                <a:highlight>
                  <a:srgbClr val="C0C0C0"/>
                </a:highlight>
              </a:rPr>
              <a:t>OBLIGACIONES REGISTRO CIVIL</a:t>
            </a:r>
          </a:p>
          <a:p>
            <a:pPr marL="0" indent="0">
              <a:buNone/>
            </a:pPr>
            <a:endParaRPr lang="es-CL" sz="2200" b="1" u="sng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es-CL" sz="3200" b="1" u="sng" dirty="0">
                <a:highlight>
                  <a:srgbClr val="FFFF00"/>
                </a:highlight>
              </a:rPr>
              <a:t>1) SÓLO</a:t>
            </a:r>
            <a:r>
              <a:rPr lang="es-CL" sz="3200" b="1" dirty="0">
                <a:highlight>
                  <a:srgbClr val="FFFF00"/>
                </a:highlight>
              </a:rPr>
              <a:t> EL REGISTRO CIVIL EMITIRA LOS CERTIFICADOS DEFINITIVOS DE PJ.</a:t>
            </a:r>
          </a:p>
          <a:p>
            <a:endParaRPr lang="es-MX" sz="32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s-MX" sz="3200" b="1" dirty="0">
                <a:highlight>
                  <a:srgbClr val="00FFFF"/>
                </a:highlight>
              </a:rPr>
              <a:t>2) MANTENER AL DIA el </a:t>
            </a:r>
            <a:r>
              <a:rPr lang="es-CL" sz="3200" dirty="0">
                <a:highlight>
                  <a:srgbClr val="00FFFF"/>
                </a:highlight>
              </a:rPr>
              <a:t>Registro Nacional de personas Jurídicas sin fines de lucro (</a:t>
            </a:r>
            <a:r>
              <a:rPr lang="es-CL" sz="3200" dirty="0">
                <a:solidFill>
                  <a:srgbClr val="FF0000"/>
                </a:solidFill>
                <a:highlight>
                  <a:srgbClr val="00FFFF"/>
                </a:highlight>
              </a:rPr>
              <a:t>certificado solicitado para postular a subvenciones)</a:t>
            </a:r>
            <a:endParaRPr lang="es-MX" sz="3200" b="1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endParaRPr lang="es-CL" b="1" dirty="0">
              <a:highlight>
                <a:srgbClr val="FFFF00"/>
              </a:highlight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014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174458"/>
            <a:ext cx="10226180" cy="5377343"/>
          </a:xfrm>
        </p:spPr>
        <p:txBody>
          <a:bodyPr>
            <a:noAutofit/>
          </a:bodyPr>
          <a:lstStyle/>
          <a:p>
            <a:r>
              <a:rPr lang="es-CL" sz="4000" b="1" dirty="0">
                <a:highlight>
                  <a:srgbClr val="C0C0C0"/>
                </a:highlight>
              </a:rPr>
              <a:t>LA MUNICIPALIDAD:</a:t>
            </a:r>
          </a:p>
          <a:p>
            <a:endParaRPr lang="es-CL" sz="4000" b="1" dirty="0">
              <a:highlight>
                <a:srgbClr val="C0C0C0"/>
              </a:highlight>
            </a:endParaRPr>
          </a:p>
          <a:p>
            <a:pPr marL="457200" indent="-457200">
              <a:buAutoNum type="arabicParenR"/>
            </a:pPr>
            <a:endParaRPr lang="es-CL" sz="2400" b="1" dirty="0">
              <a:highlight>
                <a:srgbClr val="FFFF00"/>
              </a:highligh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A369A3E-A2CE-4A06-8977-6FCC7F68C5F1}"/>
              </a:ext>
            </a:extLst>
          </p:cNvPr>
          <p:cNvSpPr/>
          <p:nvPr/>
        </p:nvSpPr>
        <p:spPr>
          <a:xfrm>
            <a:off x="880844" y="2231472"/>
            <a:ext cx="77094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400" b="1" dirty="0">
                <a:highlight>
                  <a:srgbClr val="00FFFF"/>
                </a:highlight>
              </a:rPr>
              <a:t>La Municipalidad </a:t>
            </a:r>
            <a:r>
              <a:rPr lang="es-CL" sz="4400" b="1" dirty="0">
                <a:solidFill>
                  <a:srgbClr val="FF0000"/>
                </a:solidFill>
                <a:highlight>
                  <a:srgbClr val="00FFFF"/>
                </a:highlight>
              </a:rPr>
              <a:t>No podrá seguir emitiendo certificados provisorios de PJ,</a:t>
            </a:r>
            <a:r>
              <a:rPr lang="es-CL" sz="4400" b="1" dirty="0">
                <a:highlight>
                  <a:srgbClr val="00FFFF"/>
                </a:highlight>
              </a:rPr>
              <a:t> posterior al 1°certificado: Ejemplo; Banco, SII, sólo el Registro Civil.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0B482ED-E815-4857-A6C3-CA78929BDB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49" y="-1"/>
            <a:ext cx="982763" cy="8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70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A413C-E8A5-41D2-90A7-A33ED858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32" y="448677"/>
            <a:ext cx="8596668" cy="803897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Modificación a la ley 19.418.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ACEB1-21B2-4458-8661-E19683C5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174458"/>
            <a:ext cx="10226180" cy="5377343"/>
          </a:xfrm>
        </p:spPr>
        <p:txBody>
          <a:bodyPr>
            <a:noAutofit/>
          </a:bodyPr>
          <a:lstStyle/>
          <a:p>
            <a:r>
              <a:rPr lang="es-CL" sz="4000" b="1" dirty="0">
                <a:highlight>
                  <a:srgbClr val="C0C0C0"/>
                </a:highlight>
              </a:rPr>
              <a:t>LA MUNICIPALIDAD:</a:t>
            </a:r>
          </a:p>
          <a:p>
            <a:endParaRPr lang="es-CL" sz="4000" b="1" dirty="0">
              <a:highlight>
                <a:srgbClr val="C0C0C0"/>
              </a:highlight>
            </a:endParaRPr>
          </a:p>
          <a:p>
            <a:pPr marL="457200" indent="-457200">
              <a:buAutoNum type="arabicParenR"/>
            </a:pPr>
            <a:endParaRPr lang="es-CL" sz="2400" b="1" dirty="0">
              <a:highlight>
                <a:srgbClr val="FFFF00"/>
              </a:highligh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A369A3E-A2CE-4A06-8977-6FCC7F68C5F1}"/>
              </a:ext>
            </a:extLst>
          </p:cNvPr>
          <p:cNvSpPr/>
          <p:nvPr/>
        </p:nvSpPr>
        <p:spPr>
          <a:xfrm>
            <a:off x="526333" y="2231472"/>
            <a:ext cx="95907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u="sng" dirty="0">
                <a:highlight>
                  <a:srgbClr val="FFFF00"/>
                </a:highlight>
              </a:rPr>
              <a:t>E</a:t>
            </a:r>
            <a:r>
              <a:rPr lang="es-CL" sz="3600" b="1" u="sng" dirty="0">
                <a:highlight>
                  <a:srgbClr val="FFFF00"/>
                </a:highlight>
              </a:rPr>
              <a:t>jemplo:</a:t>
            </a:r>
            <a:r>
              <a:rPr lang="es-CL" sz="3600" b="1" dirty="0">
                <a:highlight>
                  <a:srgbClr val="FFFF00"/>
                </a:highlight>
              </a:rPr>
              <a:t> cuando Uds. ingresaban el acta de la reunión en que eligen nueva directiva por oficina de partes de la Municipalidad.</a:t>
            </a:r>
          </a:p>
          <a:p>
            <a:r>
              <a:rPr lang="es-CL" sz="3600" b="1" dirty="0">
                <a:highlight>
                  <a:srgbClr val="00FFFF"/>
                </a:highlight>
              </a:rPr>
              <a:t>Entonces la Municipalidad, a través de la  Secretaria Municipal les entregaba un certificado provisorio, para ir a cobrar el cheque al banco… YA NO SE PODRÁ HACER¡¡¡¡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0B482ED-E815-4857-A6C3-CA78929BDB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49" y="-1"/>
            <a:ext cx="982763" cy="8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26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5" y="609600"/>
            <a:ext cx="8869338" cy="5638799"/>
          </a:xfrm>
          <a:solidFill>
            <a:srgbClr val="FFFF00"/>
          </a:solidFill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r>
              <a:rPr lang="es-ES" sz="4800" b="1" dirty="0"/>
              <a:t>CONSEJO COMUNAL DE ORGANIZACIONES DE LA SOCIEDAD CIVIL</a:t>
            </a:r>
          </a:p>
          <a:p>
            <a:pPr algn="ctr"/>
            <a:endParaRPr lang="es-ES" sz="4400" b="1" dirty="0"/>
          </a:p>
          <a:p>
            <a:pPr marL="0" indent="0" algn="ctr">
              <a:buNone/>
            </a:pPr>
            <a:r>
              <a:rPr lang="es-ES" sz="9600" b="1" dirty="0"/>
              <a:t>C O S O C</a:t>
            </a:r>
            <a:endParaRPr lang="es-CL" sz="96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58DA402-9024-45BB-B85B-3690BC53545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93" y="0"/>
            <a:ext cx="819150" cy="6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1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731A9-3775-44B1-875C-7AF42A5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>
            <a:noAutofit/>
          </a:bodyPr>
          <a:lstStyle/>
          <a:p>
            <a:r>
              <a:rPr lang="es-CL" sz="5400" b="1" u="sng" dirty="0">
                <a:solidFill>
                  <a:schemeClr val="tx1"/>
                </a:solidFill>
              </a:rPr>
              <a:t>Ley 19.418.</a:t>
            </a:r>
            <a:endParaRPr lang="es-CL" sz="54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CF41F-EB0C-49BF-B36C-687E43BE9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7406"/>
            <a:ext cx="9825684" cy="4966281"/>
          </a:xfrm>
        </p:spPr>
        <p:txBody>
          <a:bodyPr>
            <a:normAutofit lnSpcReduction="10000"/>
          </a:bodyPr>
          <a:lstStyle/>
          <a:p>
            <a:r>
              <a:rPr lang="es-MX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regula :</a:t>
            </a:r>
          </a:p>
          <a:p>
            <a:pPr marL="0" indent="0">
              <a:buNone/>
            </a:pPr>
            <a:r>
              <a:rPr lang="es-MX" sz="3600" dirty="0"/>
              <a:t>d) </a:t>
            </a: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Atribuciones</a:t>
            </a:r>
            <a:r>
              <a:rPr lang="es-MX" sz="3600" dirty="0"/>
              <a:t>: las funciones, los derechos y deberes de socios y del directorio.</a:t>
            </a:r>
          </a:p>
          <a:p>
            <a:pPr marL="0" indent="0">
              <a:buNone/>
            </a:pPr>
            <a:endParaRPr lang="es-MX" sz="1600" dirty="0"/>
          </a:p>
          <a:p>
            <a:pPr marL="0" indent="0">
              <a:buNone/>
            </a:pPr>
            <a:r>
              <a:rPr lang="es-MX" sz="3600" dirty="0"/>
              <a:t>e) </a:t>
            </a:r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Supervigilancia y </a:t>
            </a:r>
            <a:r>
              <a:rPr lang="es-MX" sz="3600" dirty="0"/>
              <a:t>  </a:t>
            </a:r>
            <a:r>
              <a:rPr lang="es-MX" sz="3600" b="1" dirty="0">
                <a:solidFill>
                  <a:schemeClr val="accent4"/>
                </a:solidFill>
              </a:rPr>
              <a:t>Disolución</a:t>
            </a:r>
            <a:r>
              <a:rPr lang="es-MX" sz="3600" dirty="0"/>
              <a:t> : que pasos se deben seguir.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f) </a:t>
            </a:r>
            <a:r>
              <a:rPr lang="es-MX" sz="3600" b="1" dirty="0">
                <a:solidFill>
                  <a:schemeClr val="accent2"/>
                </a:solidFill>
              </a:rPr>
              <a:t>Regula la conformación de uniones comunales.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8B538C-416C-4A43-9784-0845E5ECDD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86" y="13982"/>
            <a:ext cx="840209" cy="85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1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9776" y="361950"/>
            <a:ext cx="6588224" cy="1143000"/>
          </a:xfrm>
          <a:solidFill>
            <a:srgbClr val="92D050"/>
          </a:solidFill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ART 94. LOCM 18.695.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786855"/>
            <a:ext cx="9990666" cy="4254507"/>
          </a:xfrm>
        </p:spPr>
        <p:txBody>
          <a:bodyPr>
            <a:normAutofit/>
          </a:bodyPr>
          <a:lstStyle/>
          <a:p>
            <a:r>
              <a:rPr lang="es-ES" sz="4000" dirty="0"/>
              <a:t>En cada Municipalidad existirá un consejo comunal de organizaciones de la sociedad civil. </a:t>
            </a:r>
            <a:r>
              <a:rPr lang="es-ES" sz="4000" dirty="0">
                <a:highlight>
                  <a:srgbClr val="00FFFF"/>
                </a:highlight>
              </a:rPr>
              <a:t>En Teodoro Schmidt, lo conforman 15 dirigentes.</a:t>
            </a:r>
            <a:endParaRPr lang="es-CL" sz="4000" dirty="0">
              <a:highlight>
                <a:srgbClr val="00FFFF"/>
              </a:highlight>
            </a:endParaRPr>
          </a:p>
        </p:txBody>
      </p:sp>
      <p:pic>
        <p:nvPicPr>
          <p:cNvPr id="5122" name="Picture 2" descr="Resultado de imagen para IMAGEN COSOC">
            <a:extLst>
              <a:ext uri="{FF2B5EF4-FFF2-40B4-BE49-F238E27FC236}">
                <a16:creationId xmlns:a16="http://schemas.microsoft.com/office/drawing/2014/main" id="{239FAC62-1EA8-4468-83BB-F4D7752C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57" y="4309650"/>
            <a:ext cx="4932414" cy="287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3432EE0-486F-4F32-8963-8ACA234D23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24" y="33655"/>
            <a:ext cx="940878" cy="100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2613A-1262-4FEF-BAF1-AAE761CF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>
                <a:solidFill>
                  <a:schemeClr val="tx1"/>
                </a:solidFill>
              </a:rPr>
              <a:t>   </a:t>
            </a:r>
            <a:r>
              <a:rPr lang="es-MX" sz="6000" b="1" u="sng" dirty="0">
                <a:solidFill>
                  <a:schemeClr val="tx1"/>
                </a:solidFill>
              </a:rPr>
              <a:t>C O S O C</a:t>
            </a:r>
            <a:endParaRPr lang="es-CL" sz="6000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B40C2-9077-49E8-ABF3-9837E83AB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305565" cy="411096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sz="9300" dirty="0">
                <a:highlight>
                  <a:srgbClr val="FFFF00"/>
                </a:highlight>
              </a:rPr>
              <a:t>QUIENES LO INTEGRAN:   </a:t>
            </a:r>
          </a:p>
          <a:p>
            <a:pPr marL="0" indent="0" algn="ctr">
              <a:buNone/>
            </a:pPr>
            <a:r>
              <a:rPr lang="es-MX" sz="9300" dirty="0">
                <a:solidFill>
                  <a:schemeClr val="bg1"/>
                </a:solidFill>
              </a:rPr>
              <a:t>         </a:t>
            </a:r>
            <a:r>
              <a:rPr lang="es-MX" sz="9300" dirty="0">
                <a:highlight>
                  <a:srgbClr val="FFFF00"/>
                </a:highlight>
              </a:rPr>
              <a:t>15 dirigentes</a:t>
            </a:r>
          </a:p>
          <a:p>
            <a:pPr marL="0" indent="0">
              <a:buNone/>
            </a:pPr>
            <a:endParaRPr lang="es-MX" sz="93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s-MX" sz="9300" b="1" dirty="0">
                <a:highlight>
                  <a:srgbClr val="00FFFF"/>
                </a:highlight>
              </a:rPr>
              <a:t>Presidente : Alcalde de la comuna.</a:t>
            </a:r>
          </a:p>
          <a:p>
            <a:pPr marL="0" indent="0">
              <a:buNone/>
            </a:pPr>
            <a:endParaRPr lang="es-MX" sz="9300" b="1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s-MX" sz="9300" b="1" dirty="0">
                <a:highlight>
                  <a:srgbClr val="00FFFF"/>
                </a:highlight>
              </a:rPr>
              <a:t>Vicepresidente: Dirigente.</a:t>
            </a:r>
          </a:p>
          <a:p>
            <a:pPr marL="0" indent="0">
              <a:buNone/>
            </a:pPr>
            <a:endParaRPr lang="es-MX" sz="2800" b="1" dirty="0">
              <a:highlight>
                <a:srgbClr val="00FFFF"/>
              </a:highlight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074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2613A-1262-4FEF-BAF1-AAE761CF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2338"/>
            <a:ext cx="8596668" cy="1258348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>
                <a:solidFill>
                  <a:schemeClr val="tx1"/>
                </a:solidFill>
              </a:rPr>
              <a:t>   </a:t>
            </a:r>
            <a:r>
              <a:rPr lang="es-MX" sz="6000" b="1" u="sng" dirty="0">
                <a:solidFill>
                  <a:schemeClr val="tx1"/>
                </a:solidFill>
              </a:rPr>
              <a:t>C O S O C</a:t>
            </a:r>
            <a:endParaRPr lang="es-CL" sz="6000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B40C2-9077-49E8-ABF3-9837E83AB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842461" cy="467173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sz="8400" dirty="0">
                <a:highlight>
                  <a:srgbClr val="FFFF00"/>
                </a:highlight>
              </a:rPr>
              <a:t>QUIENES LO INTEGRAN:   </a:t>
            </a:r>
          </a:p>
          <a:p>
            <a:pPr marL="0" indent="0" algn="ctr">
              <a:buNone/>
            </a:pPr>
            <a:r>
              <a:rPr lang="es-MX" sz="8400" dirty="0">
                <a:solidFill>
                  <a:schemeClr val="bg1"/>
                </a:solidFill>
              </a:rPr>
              <a:t>         </a:t>
            </a:r>
            <a:r>
              <a:rPr lang="es-MX" sz="8400" dirty="0">
                <a:highlight>
                  <a:srgbClr val="FFFF00"/>
                </a:highlight>
              </a:rPr>
              <a:t>15 dirigentes</a:t>
            </a:r>
          </a:p>
          <a:p>
            <a:pPr marL="0" indent="0">
              <a:buNone/>
            </a:pPr>
            <a:endParaRPr lang="es-MX" sz="2800" b="1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es-MX" sz="6300" b="1" dirty="0"/>
              <a:t>2 dirigentes de Juntas de vecinos.</a:t>
            </a:r>
          </a:p>
          <a:p>
            <a:pPr marL="0" indent="0">
              <a:buNone/>
            </a:pPr>
            <a:r>
              <a:rPr lang="es-MX" sz="6300" b="1" dirty="0"/>
              <a:t>8 Dirigentes de distintas organizaciones funcionales.</a:t>
            </a:r>
          </a:p>
          <a:p>
            <a:pPr marL="0" indent="0">
              <a:buNone/>
            </a:pPr>
            <a:r>
              <a:rPr lang="es-MX" sz="6300" b="1" dirty="0"/>
              <a:t>4 Dirigentes de Comunidades y Asociaciones indígenas.</a:t>
            </a:r>
          </a:p>
          <a:p>
            <a:pPr marL="0" indent="0">
              <a:buNone/>
            </a:pPr>
            <a:r>
              <a:rPr lang="es-MX" sz="6300" b="1" dirty="0"/>
              <a:t>1 Dirigente gremial, sindical  u otras organizaciones.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8556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7808" y="274638"/>
            <a:ext cx="6300192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tx1"/>
                </a:solidFill>
              </a:rPr>
              <a:t>COSOC</a:t>
            </a:r>
            <a:endParaRPr lang="es-CL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0785" y="1600200"/>
            <a:ext cx="9487949" cy="4781128"/>
          </a:xfrm>
        </p:spPr>
        <p:txBody>
          <a:bodyPr>
            <a:normAutofit fontScale="92500"/>
          </a:bodyPr>
          <a:lstStyle/>
          <a:p>
            <a:pPr algn="just"/>
            <a:endParaRPr lang="es-ES" dirty="0"/>
          </a:p>
          <a:p>
            <a:pPr algn="just"/>
            <a:r>
              <a:rPr lang="es-ES" sz="4000" dirty="0"/>
              <a:t>El ALCALDE deberá informar al consejo acerca de los </a:t>
            </a:r>
            <a:r>
              <a:rPr lang="es-ES" sz="4000" b="1" dirty="0">
                <a:solidFill>
                  <a:srgbClr val="FF0000"/>
                </a:solidFill>
              </a:rPr>
              <a:t>Presupuesto Municipal de cada año ( inversión)</a:t>
            </a:r>
            <a:r>
              <a:rPr lang="es-ES" sz="4000" dirty="0"/>
              <a:t>, del </a:t>
            </a:r>
            <a:r>
              <a:rPr lang="es-ES" sz="4000" b="1" dirty="0">
                <a:solidFill>
                  <a:srgbClr val="00B050"/>
                </a:solidFill>
              </a:rPr>
              <a:t>plan comunal de desarrollo (PLADECO) </a:t>
            </a:r>
            <a:r>
              <a:rPr lang="es-ES" sz="4000" dirty="0"/>
              <a:t>y sobre las modificaciones al </a:t>
            </a: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Plan Regulador</a:t>
            </a:r>
            <a:r>
              <a:rPr lang="es-ES" sz="4000" dirty="0"/>
              <a:t>, el que dispondrá de quince días hábiles para formular </a:t>
            </a:r>
            <a:r>
              <a:rPr lang="es-CL" sz="4000" dirty="0"/>
              <a:t>sus observaciones.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8B4D71-13EF-42B1-8365-B525058FE7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80844" cy="7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7808" y="274638"/>
            <a:ext cx="6300192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tx1"/>
                </a:solidFill>
              </a:rPr>
              <a:t>COSOC</a:t>
            </a:r>
            <a:endParaRPr lang="es-CL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0785" y="1600200"/>
            <a:ext cx="9563450" cy="4781128"/>
          </a:xfrm>
        </p:spPr>
        <p:txBody>
          <a:bodyPr>
            <a:normAutofit fontScale="92500"/>
          </a:bodyPr>
          <a:lstStyle/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CL" sz="4800" b="1" dirty="0">
                <a:solidFill>
                  <a:srgbClr val="0070C0"/>
                </a:solidFill>
              </a:rPr>
              <a:t>Otras  Acciones </a:t>
            </a:r>
            <a:r>
              <a:rPr lang="es-CL" sz="4800" dirty="0"/>
              <a:t>que EL ALCALDE LE CONFIE.</a:t>
            </a:r>
          </a:p>
          <a:p>
            <a:pPr marL="0" indent="0" algn="just">
              <a:buNone/>
            </a:pPr>
            <a:r>
              <a:rPr lang="es-MX" sz="4800" u="sng" dirty="0"/>
              <a:t>Ejemplos:</a:t>
            </a:r>
            <a:r>
              <a:rPr lang="es-MX" sz="4800" dirty="0"/>
              <a:t> </a:t>
            </a:r>
          </a:p>
          <a:p>
            <a:pPr marL="0" indent="0" algn="just">
              <a:buNone/>
            </a:pPr>
            <a:r>
              <a:rPr lang="es-MX" sz="4800" dirty="0">
                <a:solidFill>
                  <a:srgbClr val="FF0000"/>
                </a:solidFill>
              </a:rPr>
              <a:t>- En donde desarrollar un proyecto</a:t>
            </a:r>
          </a:p>
          <a:p>
            <a:pPr marL="0" indent="0" algn="just">
              <a:buNone/>
            </a:pPr>
            <a:r>
              <a:rPr lang="es-MX" sz="4800" dirty="0">
                <a:solidFill>
                  <a:srgbClr val="FF0000"/>
                </a:solidFill>
              </a:rPr>
              <a:t>- Ideas de proyectos, </a:t>
            </a:r>
            <a:r>
              <a:rPr lang="es-MX" sz="4800" dirty="0" err="1">
                <a:solidFill>
                  <a:srgbClr val="FF0000"/>
                </a:solidFill>
              </a:rPr>
              <a:t>etc</a:t>
            </a:r>
            <a:endParaRPr lang="es-CL" sz="4800" dirty="0">
              <a:solidFill>
                <a:srgbClr val="FF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8B4D71-13EF-42B1-8365-B525058FE73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80844" cy="7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33101" y="251670"/>
            <a:ext cx="6934899" cy="95634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Consejo Comunal de Organizaciones de la Sociedad Civil.</a:t>
            </a:r>
            <a:br>
              <a:rPr lang="es-CL" sz="2800" b="1" dirty="0">
                <a:solidFill>
                  <a:prstClr val="black"/>
                </a:solidFill>
              </a:rPr>
            </a:b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 descr="Resultado de imagen para cos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00808"/>
            <a:ext cx="9763391" cy="44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147B07F-6577-45F6-B8F6-D63C9EB91A1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" y="0"/>
            <a:ext cx="856988" cy="81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392163" y="122850"/>
            <a:ext cx="6743448" cy="11325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ES" sz="2400" b="1" dirty="0">
                <a:solidFill>
                  <a:prstClr val="black"/>
                </a:solidFill>
              </a:rPr>
            </a:br>
            <a:br>
              <a:rPr lang="es-ES" sz="2400" b="1" dirty="0">
                <a:solidFill>
                  <a:prstClr val="black"/>
                </a:solidFill>
              </a:rPr>
            </a:br>
            <a:endParaRPr lang="es-ES" sz="2400" b="1" dirty="0">
              <a:solidFill>
                <a:prstClr val="black"/>
              </a:solidFill>
            </a:endParaRPr>
          </a:p>
          <a:p>
            <a:endParaRPr lang="es-ES" sz="2400" b="1" dirty="0">
              <a:solidFill>
                <a:prstClr val="black"/>
              </a:solidFill>
            </a:endParaRPr>
          </a:p>
          <a:p>
            <a:endParaRPr lang="es-ES" sz="2400" b="1" dirty="0">
              <a:solidFill>
                <a:prstClr val="black"/>
              </a:solidFill>
            </a:endParaRPr>
          </a:p>
          <a:p>
            <a:r>
              <a:rPr lang="es-ES" sz="11100" b="1" dirty="0">
                <a:solidFill>
                  <a:prstClr val="black"/>
                </a:solidFill>
              </a:rPr>
              <a:t>COSOC 2019 - 2023</a:t>
            </a:r>
            <a:endParaRPr lang="es-CL" sz="11100" dirty="0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CE4ECCB0-9D0A-4F68-ABCC-B4CCF5737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08054"/>
              </p:ext>
            </p:extLst>
          </p:nvPr>
        </p:nvGraphicFramePr>
        <p:xfrm>
          <a:off x="604007" y="1384183"/>
          <a:ext cx="10125512" cy="5350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783">
                  <a:extLst>
                    <a:ext uri="{9D8B030D-6E8A-4147-A177-3AD203B41FA5}">
                      <a16:colId xmlns:a16="http://schemas.microsoft.com/office/drawing/2014/main" val="2536772560"/>
                    </a:ext>
                  </a:extLst>
                </a:gridCol>
                <a:gridCol w="9742729">
                  <a:extLst>
                    <a:ext uri="{9D8B030D-6E8A-4147-A177-3AD203B41FA5}">
                      <a16:colId xmlns:a16="http://schemas.microsoft.com/office/drawing/2014/main" val="3534930946"/>
                    </a:ext>
                  </a:extLst>
                </a:gridCol>
              </a:tblGrid>
              <a:tr h="4026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N°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REQUISITOS PARA POSTULARSE A CONSEJERO COSOC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15427"/>
                  </a:ext>
                </a:extLst>
              </a:tr>
              <a:tr h="479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solidFill>
                            <a:srgbClr val="FF0000"/>
                          </a:solidFill>
                          <a:effectLst/>
                        </a:rPr>
                        <a:t>TENER 18 AÑOS O MÁS.</a:t>
                      </a:r>
                      <a:endParaRPr lang="es-CL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542323"/>
                  </a:ext>
                </a:extLst>
              </a:tr>
              <a:tr h="99087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effectLst/>
                        </a:rPr>
                        <a:t> UN AÑO DE AFILIACIÓN O MÁS A LA ORGANIZACIÓN QUE REPRESENTA.</a:t>
                      </a:r>
                      <a:endParaRPr lang="es-C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934696"/>
                  </a:ext>
                </a:extLst>
              </a:tr>
              <a:tr h="479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solidFill>
                            <a:srgbClr val="FF0000"/>
                          </a:solidFill>
                          <a:effectLst/>
                        </a:rPr>
                        <a:t>SER CHILENO O EXTRANJERO AVECINDADO.</a:t>
                      </a:r>
                      <a:endParaRPr lang="es-CL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315459"/>
                  </a:ext>
                </a:extLst>
              </a:tr>
              <a:tr h="479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effectLst/>
                        </a:rPr>
                        <a:t>CÉDULA DE IDENTIDAD VIGENTE.</a:t>
                      </a:r>
                      <a:endParaRPr lang="es-C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013062"/>
                  </a:ext>
                </a:extLst>
              </a:tr>
              <a:tr h="101308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solidFill>
                            <a:srgbClr val="FF0000"/>
                          </a:solidFill>
                          <a:effectLst/>
                        </a:rPr>
                        <a:t>SER PRESIDENTE DE ORGANIZACIÓN CON DIRECTORIO VIGENTE A LA FECHA DE LA ELECCIÓN.</a:t>
                      </a:r>
                      <a:endParaRPr lang="es-CL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460592"/>
                  </a:ext>
                </a:extLst>
              </a:tr>
              <a:tr h="15027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dirty="0">
                          <a:effectLst/>
                        </a:rPr>
                        <a:t>SI NO ES EL PRESIDENTE, DEBEN PRESENTAR ACTA REUNIÓN ASAMBLEA EN QUE SE NOMBRA AL REPRESENTANTE.</a:t>
                      </a:r>
                      <a:endParaRPr lang="es-C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683868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767E48DD-3534-4F26-AD5D-480CA0C71B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" y="0"/>
            <a:ext cx="974433" cy="93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0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3836"/>
              </p:ext>
            </p:extLst>
          </p:nvPr>
        </p:nvGraphicFramePr>
        <p:xfrm>
          <a:off x="528506" y="1400961"/>
          <a:ext cx="9601750" cy="6119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3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ACTIVIDAD</a:t>
                      </a:r>
                      <a:endParaRPr lang="es-CL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FFFF00"/>
                          </a:solidFill>
                          <a:effectLst/>
                        </a:rPr>
                        <a:t>FECHA</a:t>
                      </a:r>
                      <a:endParaRPr lang="es-CL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effectLst/>
                        </a:rPr>
                        <a:t>Publicación  LISTADO OFICIAL con PJ vigente</a:t>
                      </a:r>
                      <a:endParaRPr lang="es-CL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20 JUNIO 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2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8 DÍAS DE PUBLICADO LAS ORGANIZACIONES PUEDEN </a:t>
                      </a:r>
                      <a:r>
                        <a:rPr lang="es-ES" sz="2400" b="1" u="sng" dirty="0">
                          <a:effectLst/>
                          <a:highlight>
                            <a:srgbClr val="FFFF00"/>
                          </a:highlight>
                        </a:rPr>
                        <a:t>RECLAMAR</a:t>
                      </a:r>
                      <a:r>
                        <a:rPr lang="es-ES" sz="2400" b="1" dirty="0">
                          <a:effectLst/>
                          <a:highlight>
                            <a:srgbClr val="FFFF00"/>
                          </a:highlight>
                        </a:rPr>
                        <a:t>: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arenR"/>
                      </a:pPr>
                      <a:r>
                        <a:rPr lang="es-E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QUE NO ESTAN EN LISTADO.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arenR"/>
                      </a:pPr>
                      <a:r>
                        <a:rPr lang="es-E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QUE NO QUIEREN ESTAR EN LISTADO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01 JULIO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CONCEJO MUNICIPAL RESUELVE RECLAMACIONES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2 DE JULIO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PUBLICACIÓN NUEVO LISTADO OFICIAL DE ORGANIZACIONES CON PJ VIGENTE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5 JULIO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0000"/>
                          </a:solidFill>
                          <a:effectLst/>
                        </a:rPr>
                        <a:t>REUNIÓN ELECCIÓN DE CONSEJEROS</a:t>
                      </a:r>
                      <a:endParaRPr lang="es-CL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0000"/>
                          </a:solidFill>
                          <a:effectLst/>
                        </a:rPr>
                        <a:t>7 AGOSTO</a:t>
                      </a:r>
                      <a:endParaRPr lang="es-CL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2400" b="1" dirty="0"/>
                        <a:t>REUNIÓN CONFORMACIÓN COSOC</a:t>
                      </a:r>
                      <a:endParaRPr lang="es-CL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AGOSTO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1375794" y="0"/>
            <a:ext cx="8754462" cy="127512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ES" sz="2400" b="1" dirty="0">
                <a:solidFill>
                  <a:prstClr val="black"/>
                </a:solidFill>
              </a:rPr>
            </a:br>
            <a:br>
              <a:rPr lang="es-ES" sz="2400" b="1" dirty="0">
                <a:solidFill>
                  <a:prstClr val="black"/>
                </a:solidFill>
              </a:rPr>
            </a:br>
            <a:endParaRPr lang="es-ES" sz="2400" b="1" dirty="0">
              <a:solidFill>
                <a:prstClr val="black"/>
              </a:solidFill>
            </a:endParaRPr>
          </a:p>
          <a:p>
            <a:endParaRPr lang="es-ES" sz="2400" b="1" dirty="0">
              <a:solidFill>
                <a:prstClr val="black"/>
              </a:solidFill>
            </a:endParaRPr>
          </a:p>
          <a:p>
            <a:endParaRPr lang="es-ES" sz="2400" b="1" dirty="0">
              <a:solidFill>
                <a:prstClr val="black"/>
              </a:solidFill>
            </a:endParaRPr>
          </a:p>
          <a:p>
            <a:endParaRPr lang="es-ES" sz="9600" b="1" dirty="0">
              <a:solidFill>
                <a:prstClr val="black"/>
              </a:solidFill>
            </a:endParaRPr>
          </a:p>
          <a:p>
            <a:r>
              <a:rPr lang="es-ES" sz="9600" b="1" dirty="0">
                <a:solidFill>
                  <a:prstClr val="black"/>
                </a:solidFill>
              </a:rPr>
              <a:t>PROGRAMA ELECCIONES</a:t>
            </a:r>
          </a:p>
          <a:p>
            <a:r>
              <a:rPr lang="es-ES" sz="9600" b="1" dirty="0">
                <a:solidFill>
                  <a:prstClr val="black"/>
                </a:solidFill>
              </a:rPr>
              <a:t>CO S O C</a:t>
            </a:r>
          </a:p>
          <a:p>
            <a:r>
              <a:rPr lang="es-MX" sz="9600" b="1" dirty="0">
                <a:solidFill>
                  <a:prstClr val="black"/>
                </a:solidFill>
              </a:rPr>
              <a:t>PERIODO 2019- 2023</a:t>
            </a:r>
            <a:endParaRPr lang="es-CL" sz="76800" dirty="0"/>
          </a:p>
          <a:p>
            <a:br>
              <a:rPr lang="es-CL" sz="12800" b="1" dirty="0">
                <a:solidFill>
                  <a:prstClr val="black"/>
                </a:solidFill>
              </a:rPr>
            </a:br>
            <a:endParaRPr lang="es-CL" sz="14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6ECE5A-4F6D-469F-B6B6-2648703A1A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28"/>
            <a:ext cx="998290" cy="81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5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3208" y="341073"/>
            <a:ext cx="8229600" cy="114300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1283" y="1783084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800" b="1" u="sng" dirty="0"/>
              <a:t>AL 30 MARZO 2019</a:t>
            </a:r>
          </a:p>
          <a:p>
            <a:pPr marL="0" indent="0" algn="ctr">
              <a:buNone/>
            </a:pPr>
            <a:endParaRPr lang="es-ES" sz="4800" b="1" u="sng" dirty="0"/>
          </a:p>
          <a:p>
            <a:pPr marL="0" indent="0" algn="ctr">
              <a:buNone/>
            </a:pPr>
            <a:r>
              <a:rPr lang="es-ES" sz="4800" b="1" u="sng" dirty="0"/>
              <a:t>TOTAL 576</a:t>
            </a:r>
            <a:endParaRPr lang="es-ES" sz="4300" dirty="0"/>
          </a:p>
        </p:txBody>
      </p:sp>
      <p:sp>
        <p:nvSpPr>
          <p:cNvPr id="4" name="3 Pentágono"/>
          <p:cNvSpPr/>
          <p:nvPr/>
        </p:nvSpPr>
        <p:spPr>
          <a:xfrm>
            <a:off x="1775520" y="484380"/>
            <a:ext cx="8784976" cy="856389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</a:rPr>
              <a:t>REGISTRO PJ VIGENTES</a:t>
            </a:r>
            <a:endParaRPr lang="es-CL" sz="3600" b="1" dirty="0">
              <a:solidFill>
                <a:schemeClr val="tx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76CD89D-1A46-49AC-A28A-BE4E3F8698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264"/>
            <a:ext cx="1140903" cy="10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3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8B76E-72CD-4CC4-B851-6ABA7489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DISTRIBUCION PJ EN LA COMUNA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E38C0C-8F54-44F3-8EFF-156F762A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600" dirty="0"/>
              <a:t>TOTAL PJ COMUNA T. SCHMIDT AL 30 MARZO 2019 : </a:t>
            </a:r>
            <a:r>
              <a:rPr lang="es-MX" sz="4800" dirty="0"/>
              <a:t>576</a:t>
            </a:r>
          </a:p>
          <a:p>
            <a:r>
              <a:rPr lang="es-MX" sz="3600" dirty="0"/>
              <a:t>ANULADAS </a:t>
            </a:r>
            <a:r>
              <a:rPr lang="es-MX" sz="3200" dirty="0"/>
              <a:t>: 5</a:t>
            </a:r>
          </a:p>
          <a:p>
            <a:r>
              <a:rPr lang="es-MX" sz="3200" dirty="0"/>
              <a:t>VIGENTES AL 30 MARZO 2019 : </a:t>
            </a:r>
            <a:r>
              <a:rPr lang="es-MX" sz="3200"/>
              <a:t>341 (59,201%)</a:t>
            </a:r>
            <a:endParaRPr lang="es-MX" sz="3200" dirty="0"/>
          </a:p>
          <a:p>
            <a:r>
              <a:rPr lang="es-MX" sz="4000" dirty="0"/>
              <a:t>VENCIDAS AL 30 MARZO 2019 : 235  </a:t>
            </a:r>
            <a:r>
              <a:rPr lang="es-MX" sz="3200" dirty="0"/>
              <a:t>(40,799%)</a:t>
            </a:r>
            <a:endParaRPr lang="es-CL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155D57-3003-4D10-B1D7-E4151C91D3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249" y="131428"/>
            <a:ext cx="1809540" cy="140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6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731A9-3775-44B1-875C-7AF42A5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>
            <a:noAutofit/>
          </a:bodyPr>
          <a:lstStyle/>
          <a:p>
            <a:r>
              <a:rPr lang="es-CL" sz="4800" b="1" u="sng">
                <a:solidFill>
                  <a:schemeClr val="tx1"/>
                </a:solidFill>
              </a:rPr>
              <a:t>Ley 19.418.</a:t>
            </a:r>
            <a:endParaRPr lang="es-CL" sz="4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CF41F-EB0C-49BF-B36C-687E43BE9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7406"/>
            <a:ext cx="9641126" cy="4966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5400" dirty="0">
              <a:solidFill>
                <a:schemeClr val="accent2"/>
              </a:solidFill>
            </a:endParaRPr>
          </a:p>
          <a:p>
            <a:r>
              <a:rPr lang="es-MX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organizaciones</a:t>
            </a:r>
            <a:r>
              <a:rPr lang="es-MX" sz="5400" dirty="0"/>
              <a:t>: </a:t>
            </a:r>
          </a:p>
          <a:p>
            <a:pPr marL="0" indent="0">
              <a:buNone/>
            </a:pPr>
            <a:r>
              <a:rPr lang="es-MX" sz="5400" dirty="0"/>
              <a:t> - Territoriales.  </a:t>
            </a:r>
          </a:p>
          <a:p>
            <a:pPr marL="0" indent="0">
              <a:buNone/>
            </a:pPr>
            <a:r>
              <a:rPr lang="es-MX" sz="5400" dirty="0"/>
              <a:t> - Funcionales.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8B538C-416C-4A43-9784-0845E5ECDD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86" y="13982"/>
            <a:ext cx="840209" cy="85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5520" y="1600200"/>
            <a:ext cx="8712968" cy="4853136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b="1" dirty="0"/>
              <a:t>ESTRUCTURA</a:t>
            </a:r>
          </a:p>
          <a:p>
            <a:pPr marL="0" indent="0" algn="ctr">
              <a:buNone/>
            </a:pPr>
            <a:r>
              <a:rPr lang="es-ES" sz="3600" b="1" dirty="0">
                <a:solidFill>
                  <a:srgbClr val="0070C0"/>
                </a:solidFill>
              </a:rPr>
              <a:t>ORGANIZACIÓN</a:t>
            </a:r>
            <a:endParaRPr lang="es-ES" sz="3600" b="1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771787" y="1677797"/>
            <a:ext cx="3478386" cy="183718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FFFF00"/>
                </a:solidFill>
              </a:rPr>
              <a:t>ASAMBLEA</a:t>
            </a:r>
            <a:endParaRPr lang="es-CL" sz="3600" b="1" dirty="0">
              <a:solidFill>
                <a:srgbClr val="FFFF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7972252" y="4974672"/>
            <a:ext cx="3036899" cy="1714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FFFF00"/>
                </a:solidFill>
              </a:rPr>
              <a:t>COMISIÓN  REVISORA DE CUENTAS</a:t>
            </a:r>
            <a:endParaRPr lang="es-CL" sz="2800" b="1" dirty="0">
              <a:solidFill>
                <a:srgbClr val="FFFF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713063" y="4657012"/>
            <a:ext cx="3372375" cy="181310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FF00"/>
                </a:solidFill>
              </a:rPr>
              <a:t>COMISIÓN</a:t>
            </a:r>
          </a:p>
          <a:p>
            <a:pPr algn="ctr"/>
            <a:r>
              <a:rPr lang="es-ES" sz="3200" b="1" dirty="0">
                <a:solidFill>
                  <a:srgbClr val="FFFF00"/>
                </a:solidFill>
              </a:rPr>
              <a:t>ELECTORAL</a:t>
            </a:r>
            <a:endParaRPr lang="es-CL" sz="3200" b="1" dirty="0">
              <a:solidFill>
                <a:srgbClr val="FFFF0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7972252" y="1836172"/>
            <a:ext cx="3369663" cy="22492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FFFF00"/>
                </a:solidFill>
              </a:rPr>
              <a:t>DIRECTIVA</a:t>
            </a:r>
            <a:endParaRPr lang="es-CL" sz="36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173" y="3177952"/>
            <a:ext cx="3646028" cy="29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Pentágono"/>
          <p:cNvSpPr/>
          <p:nvPr/>
        </p:nvSpPr>
        <p:spPr>
          <a:xfrm>
            <a:off x="897622" y="167779"/>
            <a:ext cx="6056851" cy="691917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3600" b="1" dirty="0">
                <a:solidFill>
                  <a:srgbClr val="1F487C"/>
                </a:solidFill>
              </a:rPr>
              <a:t>ORGANIZACIONES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F3E7E7D-95C9-4E51-A52B-6AB0C036336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347" y="141137"/>
            <a:ext cx="1048492" cy="93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62" name="Picture 2" descr="Resultado de imagen para gestion transpar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9" y="532085"/>
            <a:ext cx="9775697" cy="613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4" name="Picture 4" descr="Resultado de imagen para pregun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5157193"/>
            <a:ext cx="7488831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C5C26EC-CAA5-41B1-9E82-CFE2B8A504E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52" y="5696"/>
            <a:ext cx="974374" cy="8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C4776-6021-44FB-9DFE-56ADFE90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s-MX" sz="4400" b="1" dirty="0">
                <a:solidFill>
                  <a:schemeClr val="tx1"/>
                </a:solidFill>
              </a:rPr>
              <a:t>ELECCIONES: </a:t>
            </a:r>
            <a:endParaRPr lang="es-CL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154599-D927-4B0B-8ACA-A88C9462A1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80" y="1425813"/>
            <a:ext cx="8036653" cy="534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7BB1863-4778-421B-B221-05B748C5C2F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682" y="172947"/>
            <a:ext cx="1045653" cy="106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3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07768" y="274638"/>
            <a:ext cx="6660232" cy="1143000"/>
          </a:xfrm>
          <a:solidFill>
            <a:srgbClr val="FFFF00"/>
          </a:solidFill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 DIRECTIVA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6896" y="1600200"/>
            <a:ext cx="9529894" cy="41378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600" dirty="0"/>
              <a:t> Las organizaciones comunitarias serán dirigidas y administradas por un directorio compuesto, </a:t>
            </a:r>
            <a:r>
              <a:rPr lang="es-ES" sz="3600" u="sng" dirty="0"/>
              <a:t>a lo menos</a:t>
            </a:r>
            <a:r>
              <a:rPr lang="es-ES" sz="3600" dirty="0"/>
              <a:t>, por </a:t>
            </a:r>
            <a:r>
              <a:rPr lang="es-ES" sz="4800" b="1" dirty="0">
                <a:solidFill>
                  <a:srgbClr val="FF0000"/>
                </a:solidFill>
              </a:rPr>
              <a:t>TRES</a:t>
            </a:r>
            <a:r>
              <a:rPr lang="es-ES" sz="4800" dirty="0"/>
              <a:t> miembros titulares</a:t>
            </a:r>
            <a:r>
              <a:rPr lang="es-ES" sz="3600" dirty="0"/>
              <a:t>, elegidos en votación directa, secreta e informada, por un </a:t>
            </a:r>
            <a:r>
              <a:rPr lang="es-ES" sz="5400" dirty="0"/>
              <a:t>período de </a:t>
            </a:r>
            <a:r>
              <a:rPr lang="es-ES" sz="5400" b="1" dirty="0">
                <a:solidFill>
                  <a:srgbClr val="7030A0"/>
                </a:solidFill>
              </a:rPr>
              <a:t>TRES </a:t>
            </a:r>
            <a:r>
              <a:rPr lang="es-ES" sz="3600" dirty="0"/>
              <a:t>años, en una asamblea general ordinaria, </a:t>
            </a:r>
            <a:r>
              <a:rPr lang="es-ES" sz="3600" u="sng" dirty="0"/>
              <a:t>pudiendo ser reelegidos</a:t>
            </a:r>
            <a:r>
              <a:rPr lang="es-ES" sz="3600" dirty="0"/>
              <a:t>.</a:t>
            </a:r>
          </a:p>
        </p:txBody>
      </p:sp>
      <p:sp>
        <p:nvSpPr>
          <p:cNvPr id="5" name="4 Pentágono"/>
          <p:cNvSpPr/>
          <p:nvPr/>
        </p:nvSpPr>
        <p:spPr>
          <a:xfrm>
            <a:off x="2657873" y="5805264"/>
            <a:ext cx="7038527" cy="72008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</a:rPr>
              <a:t>REVISAR ESTATUTOS</a:t>
            </a:r>
            <a:endParaRPr lang="es-CL" sz="2800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5595355-FFCA-4F25-B622-4475EE81903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0" y="80669"/>
            <a:ext cx="1139417" cy="8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07768" y="274638"/>
            <a:ext cx="6660232" cy="1143000"/>
          </a:xfrm>
          <a:solidFill>
            <a:srgbClr val="FFFF00"/>
          </a:solidFill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 DIRECTIVA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6896" y="1600200"/>
            <a:ext cx="9529894" cy="4137869"/>
          </a:xfrm>
        </p:spPr>
        <p:txBody>
          <a:bodyPr>
            <a:normAutofit lnSpcReduction="10000"/>
          </a:bodyPr>
          <a:lstStyle/>
          <a:p>
            <a:r>
              <a:rPr lang="es-ES" sz="6600" dirty="0"/>
              <a:t>CARGOS:</a:t>
            </a:r>
          </a:p>
          <a:p>
            <a:pPr marL="0" indent="0">
              <a:buNone/>
            </a:pPr>
            <a:r>
              <a:rPr lang="es-ES" dirty="0"/>
              <a:t> </a:t>
            </a:r>
            <a:r>
              <a:rPr lang="es-ES" sz="4400" dirty="0"/>
              <a:t>1) PRESIDENTE (A)</a:t>
            </a:r>
          </a:p>
          <a:p>
            <a:pPr marL="0" indent="0">
              <a:buNone/>
            </a:pPr>
            <a:r>
              <a:rPr lang="es-ES" sz="4400" dirty="0"/>
              <a:t>2) SECRETARIO (A)</a:t>
            </a:r>
          </a:p>
          <a:p>
            <a:pPr marL="0" indent="0">
              <a:buNone/>
            </a:pPr>
            <a:r>
              <a:rPr lang="es-ES" sz="4400" dirty="0"/>
              <a:t>3) TESORERO (A)</a:t>
            </a:r>
          </a:p>
          <a:p>
            <a:pPr marL="0" indent="0">
              <a:buNone/>
            </a:pPr>
            <a:r>
              <a:rPr lang="es-ES" sz="4400" dirty="0"/>
              <a:t>     DIRECTORES</a:t>
            </a:r>
            <a:endParaRPr lang="es-CL" sz="4400" dirty="0"/>
          </a:p>
        </p:txBody>
      </p:sp>
      <p:sp>
        <p:nvSpPr>
          <p:cNvPr id="5" name="4 Pentágono"/>
          <p:cNvSpPr/>
          <p:nvPr/>
        </p:nvSpPr>
        <p:spPr>
          <a:xfrm>
            <a:off x="2657873" y="5805264"/>
            <a:ext cx="7038527" cy="72008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</a:rPr>
              <a:t>REVISAR ESTATUTOS</a:t>
            </a:r>
            <a:endParaRPr lang="es-CL" sz="2800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5595355-FFCA-4F25-B622-4475EE81903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0" y="80669"/>
            <a:ext cx="1139417" cy="8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1209</Words>
  <Application>Microsoft Office PowerPoint</Application>
  <PresentationFormat>Panorámica</PresentationFormat>
  <Paragraphs>214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Arial</vt:lpstr>
      <vt:lpstr>Calibri</vt:lpstr>
      <vt:lpstr>Times New Roman</vt:lpstr>
      <vt:lpstr>Trebuchet MS</vt:lpstr>
      <vt:lpstr>Wingdings 3</vt:lpstr>
      <vt:lpstr>Faceta</vt:lpstr>
      <vt:lpstr>LEY N° 19.418 Sobre JJ. VV y Demás Organizaciones Comunitarias</vt:lpstr>
      <vt:lpstr>Ley 19.418.</vt:lpstr>
      <vt:lpstr>Ley 19.418.</vt:lpstr>
      <vt:lpstr>Ley 19.418.</vt:lpstr>
      <vt:lpstr>Presentación de PowerPoint</vt:lpstr>
      <vt:lpstr>Presentación de PowerPoint</vt:lpstr>
      <vt:lpstr>ELECCIONES: </vt:lpstr>
      <vt:lpstr>LA  DIRECTIVA</vt:lpstr>
      <vt:lpstr>LA  DIRECTIVA</vt:lpstr>
      <vt:lpstr>Para una buena administración de la organización social</vt:lpstr>
      <vt:lpstr>ESTATUTOS Regulan todo el que hacer de la organización</vt:lpstr>
      <vt:lpstr>ASAMBLEA GENERAL </vt:lpstr>
      <vt:lpstr>Comisión Fiscalizadora de Finanzas.</vt:lpstr>
      <vt:lpstr>Comisión Fiscalizadora de Finanzas.</vt:lpstr>
      <vt:lpstr>Comisión Electoral</vt:lpstr>
      <vt:lpstr>Comisión Electoral</vt:lpstr>
      <vt:lpstr>Comisión Electoral</vt:lpstr>
      <vt:lpstr>MODIFICACION A LA LEY DE JJ.VV. Y ORGANIZACIONES COMUNITARIAS</vt:lpstr>
      <vt:lpstr>MODIFICACIÓN A LA LEY DE JJ.VV. Y ORGANIZACIONES COMUNITARIAS</vt:lpstr>
      <vt:lpstr>Modificación a la ley 19.418. </vt:lpstr>
      <vt:lpstr>Modificación a la ley 19.418. </vt:lpstr>
      <vt:lpstr>COMISIÓN ELECTORAL</vt:lpstr>
      <vt:lpstr>COMISIÓN ELECTORAL</vt:lpstr>
      <vt:lpstr>Modificación a la ley 19.418.</vt:lpstr>
      <vt:lpstr>Modificación a la ley 19.418.</vt:lpstr>
      <vt:lpstr>Modificación a la ley 19.418.</vt:lpstr>
      <vt:lpstr>Modificación a la ley 19.418.</vt:lpstr>
      <vt:lpstr>Modificación a la ley 19.418.</vt:lpstr>
      <vt:lpstr>Presentación de PowerPoint</vt:lpstr>
      <vt:lpstr>ART 94. LOCM 18.695.</vt:lpstr>
      <vt:lpstr>   C O S O C</vt:lpstr>
      <vt:lpstr>   C O S O C</vt:lpstr>
      <vt:lpstr>COSOC</vt:lpstr>
      <vt:lpstr>COSOC</vt:lpstr>
      <vt:lpstr>Consejo Comunal de Organizaciones de la Sociedad Civil. </vt:lpstr>
      <vt:lpstr>Presentación de PowerPoint</vt:lpstr>
      <vt:lpstr>Presentación de PowerPoint</vt:lpstr>
      <vt:lpstr>Presentación de PowerPoint</vt:lpstr>
      <vt:lpstr>DISTRIBUCION PJ EN LA COMUNA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89</cp:revision>
  <dcterms:created xsi:type="dcterms:W3CDTF">2019-04-18T14:21:02Z</dcterms:created>
  <dcterms:modified xsi:type="dcterms:W3CDTF">2019-06-04T16:27:42Z</dcterms:modified>
</cp:coreProperties>
</file>